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7" r:id="rId11"/>
    <p:sldId id="268" r:id="rId12"/>
    <p:sldId id="283" r:id="rId13"/>
    <p:sldId id="284" r:id="rId14"/>
    <p:sldId id="286" r:id="rId15"/>
    <p:sldId id="288" r:id="rId16"/>
    <p:sldId id="287" r:id="rId17"/>
    <p:sldId id="280" r:id="rId18"/>
    <p:sldId id="282" r:id="rId19"/>
  </p:sldIdLst>
  <p:sldSz cx="9144000" cy="6858000" type="screen4x3"/>
  <p:notesSz cx="6858000" cy="9144000"/>
  <p:defaultTextStyle>
    <a:defPPr lvl="0">
      <a:defRPr lang="fr-FR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416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259BD-B46E-417E-95C3-8BC8A7F7DE36}" type="datetimeFigureOut">
              <a:rPr lang="fr-FR" smtClean="0"/>
              <a:pPr/>
              <a:t>06/10/2021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4799D-E216-4F5C-8EDC-4AF3FAE8A4E3}" type="slidenum">
              <a:rPr lang="fr-FR" smtClean="0"/>
              <a:pPr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10</a:t>
            </a:fld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11</a:t>
            </a:fld>
            <a:endParaRPr lang="fr-F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2642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6314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38026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8634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215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3</a:t>
            </a:fld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4</a:t>
            </a:fld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5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7</a:t>
            </a:fld>
            <a:endParaRPr lang="fr-F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C4799D-E216-4F5C-8EDC-4AF3FAE8A4E3}" type="slidenum">
              <a:rPr lang="fr-FR" smtClean="0"/>
              <a:pPr/>
              <a:t>9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r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22" name="Sous-titr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fr-FR" smtClean="0"/>
              <a:t>Cliquez pour modifier le style des sous-titres du masque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DCDC6-E9D1-4A53-8D17-9D17C17865FC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20" name="Espace réservé du pied de pag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8" name="Ellipse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Ellipse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45A4D-FC01-4579-BA2C-9F563D854BD9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90661-F9EC-4E4D-B6A7-08B694EC9DFA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8F7DB-89C6-4B1B-9976-2D8C8BCBC41B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1795-CF61-441A-AD15-98841B971245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Ellipse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Ellipse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0B06-05DF-4CFB-B2D3-8E4ED551ED8D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FFAD3-77F4-4A95-A37A-B89859583B31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54C8A-F1F7-498C-BCAC-CDE76401E887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8AAD-C1E0-4879-BAD3-548B3C899425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B7208-433E-4E43-8E5B-299EB373138D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58379-E50B-4D19-BED8-0689C6BA6948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fr-FR" smtClean="0"/>
              <a:t>Cliquez sur l'icône pour ajouter une image</a:t>
            </a:r>
            <a:endParaRPr kumimoji="0" lang="en-US" dirty="0"/>
          </a:p>
        </p:txBody>
      </p:sp>
      <p:sp>
        <p:nvSpPr>
          <p:cNvPr id="9" name="Organigramme : Processu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Organigramme : Processu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cteurs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Ellipse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Bouée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9" name="Espace réservé du texte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24" name="Espace réservé de la date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069A074F-CF4D-4C7A-89E3-359051010B7A}" type="datetime1">
              <a:rPr lang="fr-FR" smtClean="0"/>
              <a:pPr/>
              <a:t>06/10/2021</a:t>
            </a:fld>
            <a:endParaRPr lang="fr-FR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fr-FR"/>
          </a:p>
        </p:txBody>
      </p:sp>
      <p:sp>
        <p:nvSpPr>
          <p:cNvPr id="22" name="Espace réservé du numéro de diapositive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91F63D7-4462-4713-B6EF-7BA3D53236AA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CBNU(KOR)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721712" y="107340"/>
            <a:ext cx="1296000" cy="1296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721712" y="1475492"/>
            <a:ext cx="1314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fr-FR" b="1" dirty="0" smtClean="0">
                <a:latin typeface="Arial" pitchFamily="34" charset="0"/>
                <a:cs typeface="Arial" pitchFamily="34" charset="0"/>
              </a:rPr>
              <a:t>전북대학</a:t>
            </a:r>
            <a:r>
              <a:rPr lang="ko-KR" altLang="fr-FR" b="1" dirty="0">
                <a:latin typeface="Arial" pitchFamily="34" charset="0"/>
                <a:cs typeface="Arial" pitchFamily="34" charset="0"/>
              </a:rPr>
              <a:t>교</a:t>
            </a:r>
            <a:endParaRPr lang="fr-FR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452320" y="5807005"/>
            <a:ext cx="13388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 smtClean="0">
                <a:latin typeface="Arial" pitchFamily="34" charset="0"/>
                <a:cs typeface="Arial" pitchFamily="34" charset="0"/>
              </a:rPr>
              <a:t>202055132</a:t>
            </a:r>
          </a:p>
          <a:p>
            <a:pPr algn="ctr"/>
            <a:r>
              <a:rPr lang="en-US" altLang="ko-KR" b="1" dirty="0" err="1" smtClean="0">
                <a:latin typeface="Arial" pitchFamily="34" charset="0"/>
                <a:cs typeface="Arial" pitchFamily="34" charset="0"/>
              </a:rPr>
              <a:t>Yedomon</a:t>
            </a:r>
            <a:endParaRPr lang="fr-FR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</a:t>
            </a:fld>
            <a:endParaRPr lang="fr-FR"/>
          </a:p>
        </p:txBody>
      </p:sp>
      <p:sp>
        <p:nvSpPr>
          <p:cNvPr id="2" name="TextBox 1"/>
          <p:cNvSpPr txBox="1"/>
          <p:nvPr/>
        </p:nvSpPr>
        <p:spPr>
          <a:xfrm>
            <a:off x="1055459" y="3199764"/>
            <a:ext cx="7558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 Analysis with R</a:t>
            </a:r>
            <a:endParaRPr lang="ko-KR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43608" y="53752"/>
            <a:ext cx="7498080" cy="1143000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altLang="ko-KR" dirty="0" smtClean="0">
                <a:latin typeface="Arial" pitchFamily="34" charset="0"/>
                <a:cs typeface="Arial" pitchFamily="34" charset="0"/>
              </a:rPr>
              <a:t>Methodology</a:t>
            </a:r>
            <a:endParaRPr lang="ko-KR" altLang="fr-FR" dirty="0" smtClean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Image 9" descr="Method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28000" y="188640"/>
            <a:ext cx="1116000" cy="1116000"/>
          </a:xfrm>
          <a:prstGeom prst="rect">
            <a:avLst/>
          </a:prstGeom>
        </p:spPr>
      </p:pic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1270551" y="2292382"/>
            <a:ext cx="7803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Analysis of </a:t>
            </a:r>
            <a:r>
              <a:rPr lang="en-US" altLang="ko-KR" sz="2000" dirty="0" smtClean="0">
                <a:latin typeface="Arial" pitchFamily="34" charset="0"/>
                <a:cs typeface="Arial" pitchFamily="34" charset="0"/>
              </a:rPr>
              <a:t>variance </a:t>
            </a:r>
            <a:r>
              <a:rPr lang="en-US" altLang="ko-KR" sz="2000" dirty="0" smtClean="0"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 Recorded data</a:t>
            </a:r>
            <a:endParaRPr lang="fr-FR" altLang="ko-KR" sz="2000" dirty="0">
              <a:latin typeface="Arial" pitchFamily="34" charset="0"/>
              <a:cs typeface="Arial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SNK test of comparison </a:t>
            </a:r>
            <a:r>
              <a:rPr lang="en-US" altLang="ko-KR" sz="2000" dirty="0" smtClean="0"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 Compare treatments</a:t>
            </a:r>
            <a:endParaRPr lang="ko-KR" altLang="fr-FR" sz="2000" dirty="0">
              <a:latin typeface="Arial" pitchFamily="34" charset="0"/>
              <a:cs typeface="Arial" pitchFamily="3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Multivariate </a:t>
            </a:r>
            <a:r>
              <a:rPr lang="en-US" altLang="ko-KR" sz="2000" dirty="0" smtClean="0">
                <a:latin typeface="Arial" pitchFamily="34" charset="0"/>
                <a:cs typeface="Arial" pitchFamily="34" charset="0"/>
              </a:rPr>
              <a:t>analysis </a:t>
            </a:r>
            <a:r>
              <a:rPr lang="en-US" altLang="ko-KR" sz="2000" dirty="0" smtClean="0"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 Identify tolerant and susceptible cultivars</a:t>
            </a:r>
            <a:endParaRPr lang="fr-FR" altLang="ko-KR" sz="20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43608" y="-27384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Before starting</a:t>
            </a:r>
            <a:endParaRPr lang="fr-FR" dirty="0"/>
          </a:p>
        </p:txBody>
      </p:sp>
      <p:sp>
        <p:nvSpPr>
          <p:cNvPr id="5122" name="AutoShape 2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124" name="AutoShape 4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" name="Image 9" descr="0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00392" y="0"/>
            <a:ext cx="786524" cy="1097280"/>
          </a:xfrm>
          <a:prstGeom prst="rect">
            <a:avLst/>
          </a:prstGeom>
        </p:spPr>
      </p:pic>
      <p:sp>
        <p:nvSpPr>
          <p:cNvPr id="15" name="Espace réservé du numéro de diapositive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1072180" y="1091248"/>
            <a:ext cx="7541468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latin typeface="-apple-system"/>
              </a:rPr>
              <a:t>Set your own working </a:t>
            </a:r>
            <a:r>
              <a:rPr lang="en-US" altLang="ko-KR" sz="1400" b="1" dirty="0" smtClean="0">
                <a:latin typeface="-apple-system"/>
              </a:rPr>
              <a:t>directory</a:t>
            </a:r>
          </a:p>
          <a:p>
            <a:r>
              <a:rPr lang="en-US" altLang="ko-KR" sz="1400" b="1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("C:/Users/ange_/Downloads/r_tuto</a:t>
            </a:r>
            <a:r>
              <a:rPr lang="en-US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atin typeface="-apple-system"/>
              </a:rPr>
              <a:t>I</a:t>
            </a:r>
            <a:r>
              <a:rPr lang="ko-KR" altLang="ko-KR" sz="1400" b="1" dirty="0">
                <a:latin typeface="-apple-system"/>
              </a:rPr>
              <a:t>nstall </a:t>
            </a:r>
            <a:r>
              <a:rPr lang="en-US" altLang="ko-KR" sz="1400" b="1" dirty="0">
                <a:latin typeface="-apple-system"/>
              </a:rPr>
              <a:t>required packages</a:t>
            </a:r>
            <a:r>
              <a:rPr lang="ko-KR" altLang="ko-KR" sz="1400" b="1" dirty="0">
                <a:latin typeface="-apple-system"/>
              </a:rPr>
              <a:t> </a:t>
            </a:r>
            <a:r>
              <a:rPr lang="ko-KR" altLang="ko-KR" sz="1400" b="1" dirty="0">
                <a:latin typeface="-apple-system"/>
              </a:rPr>
              <a:t>via command line: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1400" b="1" dirty="0">
                <a:latin typeface="-apple-system"/>
              </a:rPr>
              <a:t>package agricolae :</a:t>
            </a:r>
            <a:r>
              <a:rPr lang="ko-KR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lang="ko-KR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("agricolae", depencies = TRUE</a:t>
            </a:r>
            <a:r>
              <a:rPr lang="ko-KR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ko-KR" altLang="ko-KR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ko-KR" sz="1400" b="1" dirty="0">
                <a:latin typeface="-apple-system"/>
              </a:rPr>
              <a:t>package ggplot2:</a:t>
            </a:r>
            <a:r>
              <a:rPr lang="ko-KR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lang="ko-KR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("ggplot2", depencies = TRUE</a:t>
            </a:r>
            <a:r>
              <a:rPr lang="ko-KR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ko-KR" altLang="ko-KR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ko-KR" sz="1400" b="1" dirty="0">
                <a:latin typeface="-apple-system"/>
              </a:rPr>
              <a:t>package pachwork:</a:t>
            </a:r>
            <a:r>
              <a:rPr lang="ko-KR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lang="ko-KR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("patchwork", depencies = TRUE</a:t>
            </a:r>
            <a:r>
              <a:rPr lang="ko-KR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ko-KR" altLang="ko-KR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ko-KR" sz="1400" b="1" dirty="0">
                <a:latin typeface="-apple-system"/>
              </a:rPr>
              <a:t>package ggsignif :</a:t>
            </a:r>
            <a:r>
              <a:rPr lang="ko-KR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lang="ko-KR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("ggsignif, dependencies = TRUE</a:t>
            </a:r>
            <a:r>
              <a:rPr lang="ko-KR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atin typeface="-apple-system"/>
              </a:rPr>
              <a:t>Check if the packages are well installed</a:t>
            </a:r>
            <a:endParaRPr lang="ko-KR" altLang="ko-KR" sz="1400" b="1" dirty="0">
              <a:latin typeface="-apple-system"/>
            </a:endParaRPr>
          </a:p>
          <a:p>
            <a:r>
              <a:rPr lang="en-US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lang="en-US" altLang="ko-KR" sz="1400" b="1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agricolae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library(ggplot2)</a:t>
            </a:r>
          </a:p>
          <a:p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ggsignif</a:t>
            </a:r>
            <a:r>
              <a:rPr lang="en-US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altLang="ko-KR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43608" y="-27384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Analysis of variance</a:t>
            </a:r>
            <a:endParaRPr lang="fr-FR" dirty="0"/>
          </a:p>
        </p:txBody>
      </p:sp>
      <p:sp>
        <p:nvSpPr>
          <p:cNvPr id="5122" name="AutoShape 2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124" name="AutoShape 4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" name="Image 9" descr="0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00392" y="0"/>
            <a:ext cx="786524" cy="1097280"/>
          </a:xfrm>
          <a:prstGeom prst="rect">
            <a:avLst/>
          </a:prstGeom>
        </p:spPr>
      </p:pic>
      <p:sp>
        <p:nvSpPr>
          <p:cNvPr id="15" name="Espace réservé du numéro de diapositive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259632" y="1196752"/>
            <a:ext cx="1408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01. </a:t>
            </a:r>
            <a:r>
              <a:rPr lang="en-US" altLang="ko-KR" b="1" dirty="0" smtClean="0"/>
              <a:t>ANOVA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1300780" y="1749642"/>
            <a:ext cx="75414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b="1" dirty="0">
              <a:latin typeface="-apple-system"/>
            </a:endParaRPr>
          </a:p>
          <a:p>
            <a:endParaRPr lang="en-US" altLang="ko-KR" b="1" dirty="0">
              <a:latin typeface="-apple-system"/>
            </a:endParaRPr>
          </a:p>
          <a:p>
            <a:endParaRPr lang="en-US" altLang="ko-KR" b="1" i="0" dirty="0">
              <a:effectLst/>
              <a:latin typeface="-apple-system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55573" y="1678273"/>
            <a:ext cx="758261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## </a:t>
            </a:r>
            <a:r>
              <a:rPr lang="en-US" altLang="ko-KR" b="1" dirty="0"/>
              <a:t>Data </a:t>
            </a:r>
            <a:r>
              <a:rPr lang="en-US" altLang="ko-KR" b="1" dirty="0" smtClean="0"/>
              <a:t>importation</a:t>
            </a:r>
          </a:p>
          <a:p>
            <a:endParaRPr lang="en-US" altLang="ko-KR" b="1" dirty="0"/>
          </a:p>
          <a:p>
            <a:r>
              <a:rPr lang="ko-KR" alt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data_y </a:t>
            </a:r>
            <a:r>
              <a:rPr lang="ko-KR" altLang="en-US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read.csv("YS3386.csv",sep = "," , h = T</a:t>
            </a:r>
            <a:r>
              <a:rPr lang="ko-KR" alt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ko-KR" sz="16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ko-KR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ko-KR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1155573" y="2883874"/>
            <a:ext cx="798842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## ANOVA for </a:t>
            </a:r>
            <a:r>
              <a:rPr lang="en-US" altLang="ko-KR" b="1" dirty="0"/>
              <a:t>plant </a:t>
            </a:r>
            <a:r>
              <a:rPr lang="en-US" altLang="ko-KR" b="1" dirty="0" smtClean="0"/>
              <a:t>height</a:t>
            </a:r>
          </a:p>
          <a:p>
            <a:endParaRPr lang="en-US" altLang="ko-KR" sz="1600" dirty="0"/>
          </a:p>
          <a:p>
            <a:r>
              <a:rPr lang="en-US" altLang="ko-KR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model&lt;-</a:t>
            </a:r>
            <a:r>
              <a:rPr lang="en-US" altLang="ko-KR" sz="16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aov</a:t>
            </a:r>
            <a:r>
              <a:rPr lang="en-US" altLang="ko-KR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6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Height~Type</a:t>
            </a:r>
            <a:r>
              <a:rPr lang="en-US" altLang="ko-KR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data=</a:t>
            </a:r>
            <a:r>
              <a:rPr lang="en-US" altLang="ko-KR" sz="16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data_y</a:t>
            </a:r>
            <a:r>
              <a:rPr lang="en-US" altLang="ko-KR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ko-KR" b="1" dirty="0"/>
              <a:t># the model</a:t>
            </a:r>
            <a:endParaRPr lang="en-US" altLang="ko-KR" b="1" dirty="0"/>
          </a:p>
          <a:p>
            <a:r>
              <a:rPr lang="en-US" altLang="ko-KR" sz="16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anova</a:t>
            </a:r>
            <a:r>
              <a:rPr lang="en-US" altLang="ko-KR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(model</a:t>
            </a:r>
            <a:r>
              <a:rPr lang="en-US" altLang="ko-KR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# </a:t>
            </a:r>
            <a:r>
              <a:rPr lang="en-US" altLang="ko-KR" b="1" dirty="0"/>
              <a:t>get </a:t>
            </a:r>
            <a:r>
              <a:rPr lang="en-US" altLang="ko-KR" b="1" dirty="0" smtClean="0"/>
              <a:t>ANOVA table</a:t>
            </a:r>
          </a:p>
          <a:p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3371781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43608" y="-27384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Mean comparison</a:t>
            </a:r>
            <a:endParaRPr lang="fr-FR" dirty="0"/>
          </a:p>
        </p:txBody>
      </p:sp>
      <p:sp>
        <p:nvSpPr>
          <p:cNvPr id="5122" name="AutoShape 2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124" name="AutoShape 4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" name="Image 9" descr="0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00392" y="0"/>
            <a:ext cx="786524" cy="1097280"/>
          </a:xfrm>
          <a:prstGeom prst="rect">
            <a:avLst/>
          </a:prstGeom>
        </p:spPr>
      </p:pic>
      <p:sp>
        <p:nvSpPr>
          <p:cNvPr id="15" name="Espace réservé du numéro de diapositive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259632" y="1196752"/>
            <a:ext cx="40227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0</a:t>
            </a:r>
            <a:r>
              <a:rPr lang="en-US" altLang="ko-KR" b="1" dirty="0" smtClean="0"/>
              <a:t>2</a:t>
            </a:r>
            <a:r>
              <a:rPr lang="en-US" b="1" dirty="0" smtClean="0"/>
              <a:t>.  </a:t>
            </a:r>
            <a:r>
              <a:rPr lang="en-US" altLang="ko-KR" b="1" dirty="0" smtClean="0"/>
              <a:t>Least Significant Difference test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1300780" y="1749642"/>
            <a:ext cx="75414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b="1" dirty="0">
              <a:latin typeface="-apple-system"/>
            </a:endParaRPr>
          </a:p>
          <a:p>
            <a:endParaRPr lang="en-US" altLang="ko-KR" b="1" dirty="0">
              <a:latin typeface="-apple-system"/>
            </a:endParaRPr>
          </a:p>
          <a:p>
            <a:endParaRPr lang="en-US" altLang="ko-KR" b="1" i="0" dirty="0">
              <a:effectLst/>
              <a:latin typeface="-apple-system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212136" y="1953889"/>
            <a:ext cx="8084264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LSD.test(model, "Type", group=FALSE, p.adj= "bon",console=TRUE)</a:t>
            </a:r>
            <a:r>
              <a:rPr kumimoji="0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972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43608" y="-27384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Bar graph</a:t>
            </a:r>
            <a:endParaRPr lang="fr-FR" dirty="0"/>
          </a:p>
        </p:txBody>
      </p:sp>
      <p:sp>
        <p:nvSpPr>
          <p:cNvPr id="5122" name="AutoShape 2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124" name="AutoShape 4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" name="Image 9" descr="0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00392" y="0"/>
            <a:ext cx="786524" cy="1097280"/>
          </a:xfrm>
          <a:prstGeom prst="rect">
            <a:avLst/>
          </a:prstGeom>
        </p:spPr>
      </p:pic>
      <p:sp>
        <p:nvSpPr>
          <p:cNvPr id="15" name="Espace réservé du numéro de diapositive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14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259632" y="1196752"/>
            <a:ext cx="1049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0</a:t>
            </a:r>
            <a:r>
              <a:rPr lang="en-US" altLang="ko-KR" b="1" dirty="0" smtClean="0"/>
              <a:t>3</a:t>
            </a:r>
            <a:r>
              <a:rPr lang="en-US" b="1" dirty="0" smtClean="0"/>
              <a:t>.  </a:t>
            </a:r>
            <a:r>
              <a:rPr lang="en-US" altLang="ko-KR" b="1" dirty="0" smtClean="0"/>
              <a:t>Plot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1300780" y="1749642"/>
            <a:ext cx="75414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b="1" dirty="0">
              <a:latin typeface="-apple-system"/>
            </a:endParaRPr>
          </a:p>
          <a:p>
            <a:endParaRPr lang="en-US" altLang="ko-KR" b="1" dirty="0">
              <a:latin typeface="-apple-system"/>
            </a:endParaRPr>
          </a:p>
          <a:p>
            <a:endParaRPr lang="en-US" altLang="ko-KR" b="1" i="0" dirty="0">
              <a:effectLst/>
              <a:latin typeface="-apple-system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43607" y="1813071"/>
            <a:ext cx="10480735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solidFill>
                <a:srgbClr val="C00000"/>
              </a:solidFill>
              <a:latin typeface="Courier New" panose="02070309020205020404" pitchFamily="49" charset="0"/>
              <a:ea typeface="ui-monospace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data_h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read.csv("height.csv",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sep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"," , h = T)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solidFill>
                <a:srgbClr val="C00000"/>
              </a:solidFill>
              <a:latin typeface="Courier New" panose="02070309020205020404" pitchFamily="49" charset="0"/>
              <a:ea typeface="ui-monospace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solidFill>
                <a:srgbClr val="C00000"/>
              </a:solidFill>
              <a:latin typeface="Courier New" panose="02070309020205020404" pitchFamily="49" charset="0"/>
              <a:ea typeface="ui-monospace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h =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ggplot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data_h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,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aes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(x = Type, y = Mean, fill = Type)) +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geom_bar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(stat = "identity", width = 0.8,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show.legend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FALSE) +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 labs(x = "Treatment", y = "Plant height (cm)")+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geom_errorbar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aes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ymin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Mean-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sd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,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ymax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Mean +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sd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), width = 0.2)+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geom_signif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(comparisons = list(c("Control", "Infected")), </a:t>
            </a:r>
            <a:endParaRPr lang="en-US" altLang="ko-KR" sz="1400" b="1" dirty="0" smtClean="0">
              <a:solidFill>
                <a:srgbClr val="C00000"/>
              </a:solidFill>
              <a:latin typeface="Courier New" panose="02070309020205020404" pitchFamily="49" charset="0"/>
              <a:ea typeface="ui-monospace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annotations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="***",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y_position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10,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tip_length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0.03) +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theme_bw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()+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 theme(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axis.text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element_text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colour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"black", face = "bold"),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      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axis.title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element_text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colour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= "black", face = "bold") ) +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ggtitle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('A')+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  </a:t>
            </a:r>
            <a:r>
              <a:rPr lang="en-US" altLang="ko-KR" sz="1400" b="1" dirty="0" err="1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scale_fill_manual</a:t>
            </a:r>
            <a:r>
              <a:rPr lang="en-US" altLang="ko-KR" sz="1400" b="1" dirty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(values=c("#0E6251", "#FF5733"))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solidFill>
                <a:srgbClr val="C00000"/>
              </a:solidFill>
              <a:latin typeface="Courier New" panose="02070309020205020404" pitchFamily="49" charset="0"/>
              <a:ea typeface="ui-monospace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ui-monospace"/>
                <a:cs typeface="Courier New" panose="02070309020205020404" pitchFamily="49" charset="0"/>
              </a:rPr>
              <a:t>h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solidFill>
                <a:srgbClr val="C00000"/>
              </a:solidFill>
              <a:latin typeface="Courier New" panose="02070309020205020404" pitchFamily="49" charset="0"/>
              <a:ea typeface="ui-monospace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30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43608" y="-27384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Bar graph</a:t>
            </a:r>
            <a:endParaRPr lang="fr-FR" dirty="0"/>
          </a:p>
        </p:txBody>
      </p:sp>
      <p:sp>
        <p:nvSpPr>
          <p:cNvPr id="5122" name="AutoShape 2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124" name="AutoShape 4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" name="Image 9" descr="0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00392" y="0"/>
            <a:ext cx="786524" cy="1097280"/>
          </a:xfrm>
          <a:prstGeom prst="rect">
            <a:avLst/>
          </a:prstGeom>
        </p:spPr>
      </p:pic>
      <p:sp>
        <p:nvSpPr>
          <p:cNvPr id="15" name="Espace réservé du numéro de diapositive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259632" y="1196752"/>
            <a:ext cx="1049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0</a:t>
            </a:r>
            <a:r>
              <a:rPr lang="en-US" altLang="ko-KR" b="1" dirty="0" smtClean="0"/>
              <a:t>3</a:t>
            </a:r>
            <a:r>
              <a:rPr lang="en-US" b="1" dirty="0" smtClean="0"/>
              <a:t>.  </a:t>
            </a:r>
            <a:r>
              <a:rPr lang="en-US" altLang="ko-KR" b="1" dirty="0" smtClean="0"/>
              <a:t>Plot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1300780" y="1749642"/>
            <a:ext cx="75414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b="1" dirty="0">
              <a:latin typeface="-apple-system"/>
            </a:endParaRPr>
          </a:p>
          <a:p>
            <a:endParaRPr lang="en-US" altLang="ko-KR" b="1" dirty="0">
              <a:latin typeface="-apple-system"/>
            </a:endParaRPr>
          </a:p>
          <a:p>
            <a:endParaRPr lang="en-US" altLang="ko-KR" b="1" i="0" dirty="0">
              <a:effectLst/>
              <a:latin typeface="-apple-system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370" b="49751"/>
          <a:stretch/>
        </p:blipFill>
        <p:spPr>
          <a:xfrm>
            <a:off x="3013363" y="1196752"/>
            <a:ext cx="3917374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55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43608" y="-27384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Bar graph</a:t>
            </a:r>
            <a:endParaRPr lang="fr-FR" dirty="0"/>
          </a:p>
        </p:txBody>
      </p:sp>
      <p:sp>
        <p:nvSpPr>
          <p:cNvPr id="5122" name="AutoShape 2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124" name="AutoShape 4" descr="Result fre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" name="Image 9" descr="0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00392" y="0"/>
            <a:ext cx="786524" cy="1097280"/>
          </a:xfrm>
          <a:prstGeom prst="rect">
            <a:avLst/>
          </a:prstGeom>
        </p:spPr>
      </p:pic>
      <p:sp>
        <p:nvSpPr>
          <p:cNvPr id="15" name="Espace réservé du numéro de diapositive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160792" y="988401"/>
            <a:ext cx="18431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0</a:t>
            </a:r>
            <a:r>
              <a:rPr lang="en-US" altLang="ko-KR" b="1" dirty="0" smtClean="0"/>
              <a:t>3</a:t>
            </a:r>
            <a:r>
              <a:rPr lang="en-US" b="1" dirty="0" smtClean="0"/>
              <a:t>.  </a:t>
            </a:r>
            <a:r>
              <a:rPr lang="en-US" altLang="ko-KR" b="1" dirty="0" smtClean="0"/>
              <a:t>Plot &amp; Save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1300780" y="1749642"/>
            <a:ext cx="75414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b="1" dirty="0">
              <a:latin typeface="-apple-system"/>
            </a:endParaRPr>
          </a:p>
          <a:p>
            <a:endParaRPr lang="en-US" altLang="ko-KR" b="1" dirty="0">
              <a:latin typeface="-apple-system"/>
            </a:endParaRPr>
          </a:p>
          <a:p>
            <a:endParaRPr lang="en-US" altLang="ko-KR" b="1" i="0" dirty="0">
              <a:effectLst/>
              <a:latin typeface="-apple-system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521" y="1416837"/>
            <a:ext cx="5039985" cy="478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07232" y="6055589"/>
            <a:ext cx="91481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sz="9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ko-KR" altLang="en-US" sz="9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900" b="1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ggsave</a:t>
            </a:r>
            <a:r>
              <a:rPr lang="en-US" altLang="ko-KR" sz="9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(figure</a:t>
            </a:r>
            <a:r>
              <a:rPr lang="en-US" altLang="ko-KR" sz="9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file = "bar_plot.png", </a:t>
            </a:r>
            <a:r>
              <a:rPr lang="en-US" altLang="ko-KR" sz="9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limitsize</a:t>
            </a:r>
            <a:r>
              <a:rPr lang="en-US" altLang="ko-KR" sz="9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FALSE, width = 10, height = 9.5, type = "</a:t>
            </a:r>
            <a:r>
              <a:rPr lang="en-US" altLang="ko-KR" sz="9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cairo-png</a:t>
            </a:r>
            <a:r>
              <a:rPr lang="en-US" altLang="ko-KR" sz="9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dpi=500)</a:t>
            </a:r>
          </a:p>
          <a:p>
            <a:endParaRPr lang="en-US" altLang="ko-KR" sz="9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ko-KR" sz="9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ko-KR" altLang="en-US" sz="9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64097" y="959281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figure = (h | d | ll) /</a:t>
            </a:r>
          </a:p>
          <a:p>
            <a:r>
              <a:rPr lang="ko-KR" altLang="en-US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(lw | cc | cc)</a:t>
            </a:r>
            <a:endParaRPr lang="en-US" altLang="ko-KR" sz="16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76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80160" y="2427288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https://github.com/Yedomon/hands_on_training_r</a:t>
            </a:r>
            <a:endParaRPr lang="ko-KR" alt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2962275" y="2153206"/>
            <a:ext cx="552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Kindly find the tutorial on the following site: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076450" y="4058206"/>
            <a:ext cx="552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Question? Please e-mail me: yedomon@jbnu.ac.kr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감사합니다-2.png"/>
          <p:cNvPicPr>
            <a:picLocks noChangeAspect="1"/>
          </p:cNvPicPr>
          <p:nvPr/>
        </p:nvPicPr>
        <p:blipFill>
          <a:blip r:embed="rId2" cstate="print"/>
          <a:srcRect r="1963" b="13382"/>
          <a:stretch>
            <a:fillRect/>
          </a:stretch>
        </p:blipFill>
        <p:spPr>
          <a:xfrm>
            <a:off x="1835696" y="1484784"/>
            <a:ext cx="6408000" cy="3774406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18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altLang="ko-KR" dirty="0" smtClean="0">
                <a:latin typeface="Arial" pitchFamily="34" charset="0"/>
                <a:cs typeface="Arial" pitchFamily="34" charset="0"/>
              </a:rPr>
              <a:t>Context</a:t>
            </a:r>
          </a:p>
          <a:p>
            <a:pPr>
              <a:lnSpc>
                <a:spcPct val="200000"/>
              </a:lnSpc>
            </a:pPr>
            <a:r>
              <a:rPr lang="en-US" altLang="ko-KR" dirty="0" smtClean="0">
                <a:latin typeface="Arial" pitchFamily="34" charset="0"/>
                <a:cs typeface="Arial" pitchFamily="34" charset="0"/>
              </a:rPr>
              <a:t>Analysis of variance</a:t>
            </a:r>
            <a:endParaRPr lang="fr-FR" altLang="ko-KR" dirty="0" smtClean="0">
              <a:latin typeface="Arial" pitchFamily="34" charset="0"/>
              <a:cs typeface="Arial" pitchFamily="34" charset="0"/>
            </a:endParaRPr>
          </a:p>
          <a:p>
            <a:pPr>
              <a:lnSpc>
                <a:spcPct val="200000"/>
              </a:lnSpc>
            </a:pPr>
            <a:r>
              <a:rPr lang="en-US" altLang="ko-KR" dirty="0" smtClean="0">
                <a:latin typeface="Arial" pitchFamily="34" charset="0"/>
                <a:cs typeface="Arial" pitchFamily="34" charset="0"/>
              </a:rPr>
              <a:t>LSD test of comparison</a:t>
            </a:r>
          </a:p>
          <a:p>
            <a:pPr>
              <a:lnSpc>
                <a:spcPct val="200000"/>
              </a:lnSpc>
            </a:pPr>
            <a:r>
              <a:rPr lang="en-US" altLang="ko-KR" dirty="0" smtClean="0">
                <a:latin typeface="Arial" pitchFamily="34" charset="0"/>
                <a:cs typeface="Arial" pitchFamily="34" charset="0"/>
              </a:rPr>
              <a:t>Plot a bar graph 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2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Context</a:t>
            </a:r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35" name="Rectangle 34"/>
          <p:cNvSpPr/>
          <p:nvPr/>
        </p:nvSpPr>
        <p:spPr>
          <a:xfrm>
            <a:off x="1403648" y="6309320"/>
            <a:ext cx="70707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© </a:t>
            </a:r>
            <a:r>
              <a:rPr lang="en-US" dirty="0" smtClean="0"/>
              <a:t>https://www.anveshan.farm/products/wood-pressed-black-sesame-oil</a:t>
            </a:r>
            <a:endParaRPr lang="fr-FR" dirty="0"/>
          </a:p>
        </p:txBody>
      </p:sp>
      <p:pic>
        <p:nvPicPr>
          <p:cNvPr id="60418" name="Picture 2" descr="Anveshan Wood Pressed Sesame Oil 1L Rs 570 | Til ka Tel | Gingelly Oil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35896" y="1412776"/>
            <a:ext cx="5119817" cy="4572000"/>
          </a:xfrm>
          <a:prstGeom prst="rect">
            <a:avLst/>
          </a:prstGeom>
          <a:noFill/>
        </p:spPr>
      </p:pic>
      <p:pic>
        <p:nvPicPr>
          <p:cNvPr id="60420" name="Picture 4" descr="139-1391798_growth-icon-growth-png-transparent-png — iSeeYou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15616" y="2708920"/>
            <a:ext cx="2011212" cy="1828800"/>
          </a:xfrm>
          <a:prstGeom prst="rect">
            <a:avLst/>
          </a:prstGeom>
          <a:noFill/>
        </p:spPr>
      </p:pic>
      <p:pic>
        <p:nvPicPr>
          <p:cNvPr id="7" name="Picture 2" descr="Ottogi] Toasted Sesame Oil – Gochujar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440788" y="2461844"/>
            <a:ext cx="2321493" cy="351781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Context</a:t>
            </a:r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35" name="Rectangle 34"/>
          <p:cNvSpPr/>
          <p:nvPr/>
        </p:nvSpPr>
        <p:spPr>
          <a:xfrm>
            <a:off x="4202274" y="6305550"/>
            <a:ext cx="25351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 smtClean="0"/>
              <a:t>© </a:t>
            </a:r>
            <a:r>
              <a:rPr lang="fr-FR" dirty="0" smtClean="0"/>
              <a:t>Jin &amp; </a:t>
            </a:r>
            <a:r>
              <a:rPr lang="fr-FR" dirty="0" err="1" smtClean="0"/>
              <a:t>Yedomon</a:t>
            </a:r>
            <a:r>
              <a:rPr lang="fr-FR" dirty="0" smtClean="0"/>
              <a:t> (2021)</a:t>
            </a:r>
            <a:endParaRPr lang="fr-F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631" y="1265550"/>
            <a:ext cx="3178333" cy="5040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523746" y="711552"/>
            <a:ext cx="3912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 smtClean="0"/>
              <a:t>01. </a:t>
            </a:r>
            <a:r>
              <a:rPr lang="fr-FR" b="1" dirty="0" err="1" smtClean="0"/>
              <a:t>Morphological</a:t>
            </a:r>
            <a:r>
              <a:rPr lang="fr-FR" b="1" dirty="0" smtClean="0"/>
              <a:t> </a:t>
            </a:r>
            <a:r>
              <a:rPr lang="fr-FR" b="1" dirty="0" err="1" smtClean="0"/>
              <a:t>characterization</a:t>
            </a:r>
            <a:endParaRPr lang="fr-FR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314450" y="3190875"/>
            <a:ext cx="2481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C00000"/>
                </a:solidFill>
              </a:rPr>
              <a:t>Sesame wilt disease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1189425" y="-102700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Context</a:t>
            </a:r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5</a:t>
            </a:fld>
            <a:endParaRPr lang="fr-FR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198" y="725550"/>
            <a:ext cx="5646483" cy="55800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065995" y="6305550"/>
            <a:ext cx="24940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 smtClean="0"/>
              <a:t>© </a:t>
            </a:r>
            <a:r>
              <a:rPr lang="fr-FR" dirty="0" smtClean="0"/>
              <a:t>Jin &amp; </a:t>
            </a:r>
            <a:r>
              <a:rPr lang="fr-FR" dirty="0" err="1" smtClean="0"/>
              <a:t>Yedomon</a:t>
            </a:r>
            <a:r>
              <a:rPr lang="fr-FR" dirty="0" smtClean="0"/>
              <a:t> (2021)</a:t>
            </a:r>
            <a:endParaRPr lang="fr-FR" dirty="0"/>
          </a:p>
        </p:txBody>
      </p:sp>
      <p:sp>
        <p:nvSpPr>
          <p:cNvPr id="16" name="Rectangle 15"/>
          <p:cNvSpPr/>
          <p:nvPr/>
        </p:nvSpPr>
        <p:spPr>
          <a:xfrm>
            <a:off x="4034001" y="356218"/>
            <a:ext cx="25580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 smtClean="0"/>
              <a:t>03. </a:t>
            </a:r>
            <a:r>
              <a:rPr lang="fr-FR" b="1" dirty="0" err="1" smtClean="0"/>
              <a:t>Samples</a:t>
            </a:r>
            <a:r>
              <a:rPr lang="fr-FR" b="1" dirty="0" smtClean="0"/>
              <a:t> collection</a:t>
            </a:r>
            <a:endParaRPr lang="fr-FR" b="1" dirty="0"/>
          </a:p>
        </p:txBody>
      </p:sp>
      <p:sp>
        <p:nvSpPr>
          <p:cNvPr id="17" name="Rectangle 16"/>
          <p:cNvSpPr/>
          <p:nvPr/>
        </p:nvSpPr>
        <p:spPr>
          <a:xfrm>
            <a:off x="1313307" y="2924181"/>
            <a:ext cx="1056891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 smtClean="0"/>
              <a:t>Miryang</a:t>
            </a:r>
          </a:p>
          <a:p>
            <a:pPr algn="ctr"/>
            <a:r>
              <a:rPr lang="fr-FR" b="1" dirty="0" smtClean="0"/>
              <a:t>Yesan</a:t>
            </a:r>
          </a:p>
          <a:p>
            <a:pPr algn="ctr"/>
            <a:r>
              <a:rPr lang="fr-FR" b="1" dirty="0" smtClean="0"/>
              <a:t>Iksan</a:t>
            </a:r>
          </a:p>
          <a:p>
            <a:pPr algn="ctr"/>
            <a:r>
              <a:rPr lang="fr-FR" b="1" dirty="0" smtClean="0"/>
              <a:t>Naju</a:t>
            </a:r>
            <a:endParaRPr lang="fr-FR" b="1" dirty="0" smtClean="0"/>
          </a:p>
          <a:p>
            <a:pPr algn="ctr"/>
            <a:endParaRPr lang="fr-F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965708" y="18089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Context</a:t>
            </a:r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6</a:t>
            </a:fld>
            <a:endParaRPr lang="fr-FR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180" y="1694505"/>
            <a:ext cx="5430008" cy="302937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766327" y="4631413"/>
            <a:ext cx="24427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 smtClean="0"/>
              <a:t>© </a:t>
            </a:r>
            <a:r>
              <a:rPr lang="fr-FR" dirty="0" smtClean="0"/>
              <a:t>Jin &amp; </a:t>
            </a:r>
            <a:r>
              <a:rPr lang="fr-FR" dirty="0" err="1" smtClean="0"/>
              <a:t>Yedomon</a:t>
            </a:r>
            <a:r>
              <a:rPr lang="fr-FR" dirty="0" smtClean="0"/>
              <a:t> (2021)</a:t>
            </a:r>
            <a:endParaRPr lang="fr-FR" dirty="0"/>
          </a:p>
        </p:txBody>
      </p:sp>
      <p:sp>
        <p:nvSpPr>
          <p:cNvPr id="16" name="Rectangle 15"/>
          <p:cNvSpPr/>
          <p:nvPr/>
        </p:nvSpPr>
        <p:spPr>
          <a:xfrm>
            <a:off x="3165228" y="904876"/>
            <a:ext cx="4089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 smtClean="0"/>
              <a:t>04. </a:t>
            </a:r>
            <a:r>
              <a:rPr lang="fr-FR" b="1" dirty="0" err="1" smtClean="0"/>
              <a:t>Molecular</a:t>
            </a:r>
            <a:r>
              <a:rPr lang="fr-FR" b="1" dirty="0" smtClean="0"/>
              <a:t> validation of the </a:t>
            </a:r>
            <a:r>
              <a:rPr lang="fr-FR" b="1" dirty="0" err="1" smtClean="0"/>
              <a:t>genus</a:t>
            </a:r>
            <a:endParaRPr lang="fr-F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1214568" y="229568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Context</a:t>
            </a:r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648" y="1145434"/>
            <a:ext cx="7056000" cy="52920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3766327" y="5519436"/>
            <a:ext cx="24427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 smtClean="0"/>
              <a:t>© </a:t>
            </a:r>
            <a:r>
              <a:rPr lang="fr-FR" dirty="0" smtClean="0"/>
              <a:t>Jin &amp; </a:t>
            </a:r>
            <a:r>
              <a:rPr lang="fr-FR" dirty="0" err="1" smtClean="0"/>
              <a:t>Yedomon</a:t>
            </a:r>
            <a:r>
              <a:rPr lang="fr-FR" dirty="0" smtClean="0"/>
              <a:t> (2021)</a:t>
            </a:r>
            <a:endParaRPr lang="fr-FR" dirty="0"/>
          </a:p>
        </p:txBody>
      </p:sp>
      <p:sp>
        <p:nvSpPr>
          <p:cNvPr id="17" name="Rectangle 16"/>
          <p:cNvSpPr/>
          <p:nvPr/>
        </p:nvSpPr>
        <p:spPr>
          <a:xfrm>
            <a:off x="3205564" y="1462235"/>
            <a:ext cx="35643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 smtClean="0"/>
              <a:t>05. </a:t>
            </a:r>
            <a:r>
              <a:rPr lang="fr-FR" b="1" dirty="0" err="1" smtClean="0"/>
              <a:t>Phylogenetic</a:t>
            </a:r>
            <a:r>
              <a:rPr lang="fr-FR" b="1" dirty="0" smtClean="0"/>
              <a:t> reconstruction</a:t>
            </a:r>
            <a:endParaRPr lang="fr-F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Arial" pitchFamily="34" charset="0"/>
                <a:cs typeface="Arial" pitchFamily="34" charset="0"/>
              </a:rPr>
              <a:t>Context</a:t>
            </a:r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70658" name="Picture 2" descr="The Question Is What Happened to the Question Mark? - Proof That Blo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9672" y="1844824"/>
            <a:ext cx="3810000" cy="3810000"/>
          </a:xfrm>
          <a:prstGeom prst="rect">
            <a:avLst/>
          </a:prstGeom>
          <a:noFill/>
        </p:spPr>
      </p:pic>
      <p:sp>
        <p:nvSpPr>
          <p:cNvPr id="14" name="ZoneTexte 13"/>
          <p:cNvSpPr txBox="1"/>
          <p:nvPr/>
        </p:nvSpPr>
        <p:spPr>
          <a:xfrm>
            <a:off x="5284957" y="2223673"/>
            <a:ext cx="34563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 smtClean="0"/>
              <a:t>The scientific </a:t>
            </a:r>
            <a:r>
              <a:rPr lang="en-US" dirty="0" smtClean="0"/>
              <a:t>questions are:</a:t>
            </a:r>
            <a:endParaRPr lang="en-US" dirty="0" smtClean="0"/>
          </a:p>
          <a:p>
            <a:pPr algn="ctr">
              <a:lnSpc>
                <a:spcPct val="150000"/>
              </a:lnSpc>
            </a:pPr>
            <a:r>
              <a:rPr lang="en-US" b="1" dirty="0" smtClean="0"/>
              <a:t>What is the level of pathogenicity of the fungi?</a:t>
            </a:r>
          </a:p>
          <a:p>
            <a:pPr algn="ctr">
              <a:lnSpc>
                <a:spcPct val="150000"/>
              </a:lnSpc>
            </a:pPr>
            <a:r>
              <a:rPr lang="en-US" b="1" dirty="0" smtClean="0"/>
              <a:t>Among the tested Korean cultivar, which are more resistant?</a:t>
            </a:r>
            <a:endParaRPr lang="fr-F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F63D7-4462-4713-B6EF-7BA3D53236AA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1043608" y="53752"/>
            <a:ext cx="7498080" cy="1143000"/>
          </a:xfrm>
          <a:prstGeom prst="rect">
            <a:avLst/>
          </a:prstGeom>
        </p:spPr>
        <p:txBody>
          <a:bodyPr anchor="ctr">
            <a:normAutofit fontScale="82500" lnSpcReduction="1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300" kern="120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>
              <a:lnSpc>
                <a:spcPct val="200000"/>
              </a:lnSpc>
            </a:pPr>
            <a:r>
              <a:rPr lang="en-US" altLang="ko-KR" dirty="0" smtClean="0">
                <a:latin typeface="Arial" pitchFamily="34" charset="0"/>
                <a:cs typeface="Arial" pitchFamily="34" charset="0"/>
              </a:rPr>
              <a:t>Methodology</a:t>
            </a:r>
            <a:endParaRPr lang="ko-KR" altLang="fr-FR" dirty="0" smtClean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6" name="Image 9" descr="Method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028000" y="188640"/>
            <a:ext cx="1116000" cy="1116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12120" y="2151784"/>
            <a:ext cx="4272000" cy="3204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44813" y="2532184"/>
            <a:ext cx="27105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33 Korean cultivars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5 replicates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Plant height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Diameter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Leaf length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Leaf width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Chlorophyll content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LED light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25ºC Day 40% RH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smtClean="0"/>
              <a:t>22ºC Night 40% RH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562</Words>
  <Application>Microsoft Office PowerPoint</Application>
  <PresentationFormat>On-screen Show (4:3)</PresentationFormat>
  <Paragraphs>151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-apple-system</vt:lpstr>
      <vt:lpstr>HY엽서L</vt:lpstr>
      <vt:lpstr>ui-monospace</vt:lpstr>
      <vt:lpstr>휴먼매직체</vt:lpstr>
      <vt:lpstr>Arial</vt:lpstr>
      <vt:lpstr>Calibri</vt:lpstr>
      <vt:lpstr>Courier New</vt:lpstr>
      <vt:lpstr>Gill Sans MT</vt:lpstr>
      <vt:lpstr>Verdana</vt:lpstr>
      <vt:lpstr>Wingdings</vt:lpstr>
      <vt:lpstr>Wingdings 2</vt:lpstr>
      <vt:lpstr>Solstice</vt:lpstr>
      <vt:lpstr>PowerPoint Presentation</vt:lpstr>
      <vt:lpstr>Plan</vt:lpstr>
      <vt:lpstr>Context</vt:lpstr>
      <vt:lpstr>Context</vt:lpstr>
      <vt:lpstr>Context</vt:lpstr>
      <vt:lpstr>Context</vt:lpstr>
      <vt:lpstr>Context</vt:lpstr>
      <vt:lpstr>Context</vt:lpstr>
      <vt:lpstr>PowerPoint Presentation</vt:lpstr>
      <vt:lpstr>Methodology</vt:lpstr>
      <vt:lpstr>Before starting</vt:lpstr>
      <vt:lpstr>Analysis of variance</vt:lpstr>
      <vt:lpstr>Mean comparison</vt:lpstr>
      <vt:lpstr>Bar graph</vt:lpstr>
      <vt:lpstr>Bar graph</vt:lpstr>
      <vt:lpstr>Bar graph</vt:lpstr>
      <vt:lpstr>https://github.com/Yedomon/hands_on_training_r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</cp:lastModifiedBy>
  <cp:revision>67</cp:revision>
  <dcterms:modified xsi:type="dcterms:W3CDTF">2021-10-06T08:55:21Z</dcterms:modified>
</cp:coreProperties>
</file>